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83679" autoAdjust="0"/>
  </p:normalViewPr>
  <p:slideViewPr>
    <p:cSldViewPr snapToGrid="0">
      <p:cViewPr>
        <p:scale>
          <a:sx n="65" d="100"/>
          <a:sy n="65" d="100"/>
        </p:scale>
        <p:origin x="1358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86D2824-3E40-4092-9BDB-ADA9498CC684}" type="datetimeFigureOut">
              <a:rPr lang="en-GB" smtClean="0"/>
              <a:t>12/03/2024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4E0BFFF-6518-4E10-BA63-015018650BB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418160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Ingredient list ! Nutritional composition ! </a:t>
            </a:r>
            <a:r>
              <a:rPr lang="en-GB" dirty="0" err="1"/>
              <a:t>Bioactives</a:t>
            </a:r>
            <a:endParaRPr lang="en-GB" dirty="0"/>
          </a:p>
          <a:p>
            <a:r>
              <a:rPr lang="en-GB" dirty="0"/>
              <a:t>Consumer target</a:t>
            </a:r>
          </a:p>
          <a:p>
            <a:r>
              <a:rPr lang="en-GB" dirty="0"/>
              <a:t>What job is it doing</a:t>
            </a:r>
          </a:p>
          <a:p>
            <a:r>
              <a:rPr lang="en-GB" dirty="0"/>
              <a:t>Emotional &amp; functional social benefits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4E0BFFF-6518-4E10-BA63-015018650BB6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338650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E96F11-FA3D-FC92-67CB-6F5A2922E99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13B4404-C266-1397-521A-951895E6A27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29E2230-8DD6-5E65-5916-D447E36E5A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28632-59F7-4C6C-9ED2-E52DAB39CED5}" type="datetimeFigureOut">
              <a:rPr lang="en-GB" smtClean="0"/>
              <a:t>12/03/2024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2200916-E9E4-DE39-ABB5-7A93676EE1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D26191-5F5C-35B2-800A-C4AA0CFDB6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BFAEB-693F-48A5-A7C8-995F590DC0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144055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754BF4-04C6-3F8C-BEBF-ADD34F8D6F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8EEEEC5-A016-575A-97A6-2B1F0AC050F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404C9BE-A218-7243-F828-2B83EEDA89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28632-59F7-4C6C-9ED2-E52DAB39CED5}" type="datetimeFigureOut">
              <a:rPr lang="en-GB" smtClean="0"/>
              <a:t>12/03/2024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7B6E12-5FE7-6C3C-2AE2-CFA85B508A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EA29AC-E23F-4856-75B3-962D80000E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BFAEB-693F-48A5-A7C8-995F590DC0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167672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C3E6651-227F-B814-F2CD-0EF0B4041CC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FFE5909-D5DD-E93C-794B-1156E8735C4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C796EE-66D9-5E20-86AC-663507BFFC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28632-59F7-4C6C-9ED2-E52DAB39CED5}" type="datetimeFigureOut">
              <a:rPr lang="en-GB" smtClean="0"/>
              <a:t>12/03/2024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1EE5D54-5653-B94E-A5AE-115A523DAE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63E94B8-FFFA-A990-5A84-1AB24B597D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BFAEB-693F-48A5-A7C8-995F590DC0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655746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413842-2C6F-2761-4979-09CE737C33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9F6DDB-A677-F22E-BEC8-0E1102884AC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9D2970-4B8A-ACCE-10A8-0F1AB915F0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28632-59F7-4C6C-9ED2-E52DAB39CED5}" type="datetimeFigureOut">
              <a:rPr lang="en-GB" smtClean="0"/>
              <a:t>12/03/2024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2317F90-44F1-0C3C-E4E7-0AB61609BC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0E406B-66FD-F5A3-5E10-2668583913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BFAEB-693F-48A5-A7C8-995F590DC0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174413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6D5258-C46A-EF9B-0644-BC3D7D01CF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F12C57B-4A07-78B6-F2DA-94815801F85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B8F5641-D690-27FD-D888-8E69A25A3B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28632-59F7-4C6C-9ED2-E52DAB39CED5}" type="datetimeFigureOut">
              <a:rPr lang="en-GB" smtClean="0"/>
              <a:t>12/03/2024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DB533A-8766-891D-520E-B598662B7E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CE057E1-C980-EFF3-61CE-FF36DF4E10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BFAEB-693F-48A5-A7C8-995F590DC0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384735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9F404D-C644-66EC-94B8-BA3DF5D877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9F15F1-9C4A-B94D-22DE-25B13BBA2F0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A406D6A-9092-F32E-3B06-7129C2CC99B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24AC4E2-71A0-E2B0-D57F-9B1E50E7AD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28632-59F7-4C6C-9ED2-E52DAB39CED5}" type="datetimeFigureOut">
              <a:rPr lang="en-GB" smtClean="0"/>
              <a:t>12/03/2024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A336F48-32F7-F9EC-CA94-865C6CD216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2D720D7-D251-7E2F-AA93-CB2E1C6FE4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BFAEB-693F-48A5-A7C8-995F590DC0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871432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2D2C82-68A9-22BF-6492-7A574BD2E8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9C48773-2537-BBBD-2D60-2EA6F1D74A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7402ABF-A107-7047-8DDA-F0157B1895C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8A702AF-4AAA-8313-1BE0-CB290356F02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262C896-FA89-9FEF-2CB6-34633351EF5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75C457C-E703-BBAB-1FB3-A741C6F582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28632-59F7-4C6C-9ED2-E52DAB39CED5}" type="datetimeFigureOut">
              <a:rPr lang="en-GB" smtClean="0"/>
              <a:t>12/03/2024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C77F0DD-6B17-AAE1-8CCC-9B2C852937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5B4594D-56CB-6D1F-EA9D-DB548B0451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BFAEB-693F-48A5-A7C8-995F590DC0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60097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0F4C54-A57A-9127-C026-35598A791D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991194B-36CD-A0C4-FC90-4E49F23C48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28632-59F7-4C6C-9ED2-E52DAB39CED5}" type="datetimeFigureOut">
              <a:rPr lang="en-GB" smtClean="0"/>
              <a:t>12/03/2024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4CE6AEB-9B12-01AE-4DC4-903CBE2DF3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D67E8F6-50BC-A709-18E4-EF82C62BC1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BFAEB-693F-48A5-A7C8-995F590DC0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821646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F7E8EC6-F87A-C9D6-DD22-9EA84D7C5C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28632-59F7-4C6C-9ED2-E52DAB39CED5}" type="datetimeFigureOut">
              <a:rPr lang="en-GB" smtClean="0"/>
              <a:t>12/03/2024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B3335C7-5EC3-5D2E-E32A-57D1AA29AA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8EEC531-8E97-BC8D-CEF1-E78D05C35C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BFAEB-693F-48A5-A7C8-995F590DC0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532338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6525E8-A6A8-0CD5-CF9D-352A9EA134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B7293D-789D-319A-0E8B-52FDBCB403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C9F20E7-3F57-710A-4249-6E5DD5616B6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12D8816-8E72-52FB-EF9C-A7E1526CBF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28632-59F7-4C6C-9ED2-E52DAB39CED5}" type="datetimeFigureOut">
              <a:rPr lang="en-GB" smtClean="0"/>
              <a:t>12/03/2024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4FDEC0E-B6FC-60F5-A4EF-C730B0A655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C91694E-EA32-D6C0-7E0F-590A2F971F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BFAEB-693F-48A5-A7C8-995F590DC0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759017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1E15BC-83DB-04B0-1658-50236F6834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0ADDE7A-B574-61EA-34F9-D15DA050F82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B1A67DC-5393-51AE-BE2D-7E01A5983DC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7BFB0F6-EDEB-B777-B0E3-D52B3CBE42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28632-59F7-4C6C-9ED2-E52DAB39CED5}" type="datetimeFigureOut">
              <a:rPr lang="en-GB" smtClean="0"/>
              <a:t>12/03/2024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415FC0C-22EE-2F5B-D058-89BD4F49F4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2131AF1-23B7-CD6D-590D-ED9E617DF3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BFAEB-693F-48A5-A7C8-995F590DC0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91195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D5F99BD-9723-DCDD-0AE6-997D8A65C9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5599C08-4613-4C3C-49B5-79E705FFB7D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A338B9-8469-F7A4-F25C-0CAF52E109D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128632-59F7-4C6C-9ED2-E52DAB39CED5}" type="datetimeFigureOut">
              <a:rPr lang="en-GB" smtClean="0"/>
              <a:t>12/03/2024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7B812C6-36D3-8A3B-804C-C87C92DD17C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B074673-AA09-3605-F3B3-18F1C21DBC3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1BFAEB-693F-48A5-A7C8-995F590DC0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874386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0" name="Rectangle 17">
            <a:extLst>
              <a:ext uri="{FF2B5EF4-FFF2-40B4-BE49-F238E27FC236}">
                <a16:creationId xmlns:a16="http://schemas.microsoft.com/office/drawing/2014/main" id="{99ED5833-B85B-4103-8A3B-CAB0308E6C1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4180D42-A071-A6F4-9CE1-309177774406}"/>
              </a:ext>
            </a:extLst>
          </p:cNvPr>
          <p:cNvSpPr txBox="1"/>
          <p:nvPr/>
        </p:nvSpPr>
        <p:spPr>
          <a:xfrm>
            <a:off x="697577" y="3008481"/>
            <a:ext cx="10181431" cy="11880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lvl="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63513D"/>
                </a:solidFill>
                <a:effectLst/>
                <a:uLnTx/>
                <a:uFillTx/>
                <a:latin typeface="Nestle_Text Book"/>
                <a:ea typeface="+mn-ea"/>
                <a:cs typeface="+mn-cs"/>
              </a:rPr>
              <a:t>Ingredient list </a:t>
            </a:r>
          </a:p>
          <a:p>
            <a:pPr marL="180000" marR="0" lvl="1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tabLst/>
              <a:defRPr/>
            </a:pPr>
            <a:r>
              <a:rPr kumimoji="0" lang="en-US" sz="2400" i="0" u="none" strike="noStrike" kern="1200" cap="none" spc="0" normalizeH="0" baseline="0" noProof="0" dirty="0">
                <a:ln>
                  <a:noFill/>
                </a:ln>
                <a:solidFill>
                  <a:srgbClr val="63513D"/>
                </a:solidFill>
                <a:effectLst/>
                <a:uLnTx/>
                <a:uFillTx/>
                <a:latin typeface="Nestle_Text Book"/>
                <a:ea typeface="+mn-ea"/>
                <a:cs typeface="+mn-cs"/>
              </a:rPr>
              <a:t>Nutritional composition/</a:t>
            </a:r>
            <a:r>
              <a:rPr kumimoji="0" lang="en-US" sz="2400" i="0" u="none" strike="noStrike" kern="1200" cap="none" spc="0" normalizeH="0" baseline="0" noProof="0" dirty="0" err="1">
                <a:ln>
                  <a:noFill/>
                </a:ln>
                <a:solidFill>
                  <a:srgbClr val="63513D"/>
                </a:solidFill>
                <a:effectLst/>
                <a:uLnTx/>
                <a:uFillTx/>
                <a:latin typeface="Nestle_Text Book"/>
                <a:ea typeface="+mn-ea"/>
                <a:cs typeface="+mn-cs"/>
              </a:rPr>
              <a:t>bioactives</a:t>
            </a:r>
            <a:endParaRPr kumimoji="0" lang="en-US" sz="2400" i="0" u="none" strike="noStrike" kern="1200" cap="none" spc="0" normalizeH="0" baseline="0" noProof="0" dirty="0">
              <a:ln>
                <a:noFill/>
              </a:ln>
              <a:solidFill>
                <a:srgbClr val="63513D"/>
              </a:solidFill>
              <a:effectLst/>
              <a:uLnTx/>
              <a:uFillTx/>
              <a:latin typeface="Nestle_Text Book"/>
              <a:ea typeface="+mn-ea"/>
              <a:cs typeface="+mn-cs"/>
            </a:endParaRPr>
          </a:p>
          <a:p>
            <a:pPr marL="360000" marR="0" lvl="1" indent="-18000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srgbClr val="63513D"/>
              </a:solidFill>
              <a:effectLst/>
              <a:uLnTx/>
              <a:uFillTx/>
              <a:latin typeface="Nestle_Text Book"/>
              <a:ea typeface="+mn-ea"/>
              <a:cs typeface="+mn-cs"/>
            </a:endParaRPr>
          </a:p>
        </p:txBody>
      </p:sp>
      <p:sp>
        <p:nvSpPr>
          <p:cNvPr id="17" name="Title 1">
            <a:extLst>
              <a:ext uri="{FF2B5EF4-FFF2-40B4-BE49-F238E27FC236}">
                <a16:creationId xmlns:a16="http://schemas.microsoft.com/office/drawing/2014/main" id="{15649465-9FCB-40BA-8813-FF38E5129AA4}"/>
              </a:ext>
            </a:extLst>
          </p:cNvPr>
          <p:cNvSpPr>
            <a:spLocks noGrp="1"/>
          </p:cNvSpPr>
          <p:nvPr/>
        </p:nvSpPr>
        <p:spPr>
          <a:xfrm>
            <a:off x="430475" y="288414"/>
            <a:ext cx="11327999" cy="1150938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l" defTabSz="914400" rtl="0" eaLnBrk="1" latinLnBrk="0" hangingPunct="1">
              <a:lnSpc>
                <a:spcPct val="83000"/>
              </a:lnSpc>
              <a:spcBef>
                <a:spcPct val="0"/>
              </a:spcBef>
              <a:buNone/>
              <a:defRPr sz="2600" b="1" kern="1200">
                <a:solidFill>
                  <a:srgbClr val="0067A0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83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67A0"/>
                </a:solidFill>
                <a:effectLst/>
                <a:uLnTx/>
                <a:uFillTx/>
                <a:latin typeface="Nestle_Text Book"/>
                <a:ea typeface="+mj-ea"/>
                <a:cs typeface="+mj-cs"/>
              </a:rPr>
              <a:t>Project follow-up 1 points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C0BBDE6F-9688-E6C5-B44A-14B0BA8D17B1}"/>
              </a:ext>
            </a:extLst>
          </p:cNvPr>
          <p:cNvSpPr txBox="1"/>
          <p:nvPr/>
        </p:nvSpPr>
        <p:spPr>
          <a:xfrm>
            <a:off x="697579" y="4032096"/>
            <a:ext cx="10181431" cy="11880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lvl="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63513D"/>
                </a:solidFill>
                <a:effectLst/>
                <a:uLnTx/>
                <a:uFillTx/>
                <a:latin typeface="Nestle_Text Book"/>
                <a:ea typeface="+mn-ea"/>
                <a:cs typeface="+mn-cs"/>
              </a:rPr>
              <a:t>Consumer target</a:t>
            </a:r>
          </a:p>
          <a:p>
            <a:pPr marL="180000" marR="0" lvl="1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tabLst/>
              <a:defRPr/>
            </a:pPr>
            <a:r>
              <a:rPr lang="en-US" sz="2400" dirty="0">
                <a:solidFill>
                  <a:srgbClr val="63513D"/>
                </a:solidFill>
                <a:latin typeface="Nestle_Text Book"/>
              </a:rPr>
              <a:t>Well defined, want/need</a:t>
            </a:r>
            <a:endParaRPr kumimoji="0" lang="en-US" sz="2400" i="0" u="none" strike="noStrike" kern="1200" cap="none" spc="0" normalizeH="0" baseline="0" noProof="0" dirty="0">
              <a:ln>
                <a:noFill/>
              </a:ln>
              <a:solidFill>
                <a:srgbClr val="63513D"/>
              </a:solidFill>
              <a:effectLst/>
              <a:uLnTx/>
              <a:uFillTx/>
              <a:latin typeface="Nestle_Text Book"/>
              <a:ea typeface="+mn-ea"/>
              <a:cs typeface="+mn-cs"/>
            </a:endParaRPr>
          </a:p>
          <a:p>
            <a:pPr marL="360000" marR="0" lvl="1" indent="-18000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srgbClr val="63513D"/>
              </a:solidFill>
              <a:effectLst/>
              <a:uLnTx/>
              <a:uFillTx/>
              <a:latin typeface="Nestle_Text Book"/>
              <a:ea typeface="+mn-ea"/>
              <a:cs typeface="+mn-cs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DDFF9D5-790C-4476-491D-FBFDA2569BF4}"/>
              </a:ext>
            </a:extLst>
          </p:cNvPr>
          <p:cNvSpPr txBox="1"/>
          <p:nvPr/>
        </p:nvSpPr>
        <p:spPr>
          <a:xfrm>
            <a:off x="697580" y="5055711"/>
            <a:ext cx="10181431" cy="11880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lvl="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63513D"/>
                </a:solidFill>
                <a:effectLst/>
                <a:uLnTx/>
                <a:uFillTx/>
                <a:latin typeface="Nestle_Text Book"/>
                <a:ea typeface="+mn-ea"/>
                <a:cs typeface="+mn-cs"/>
              </a:rPr>
              <a:t>What job is it doing?</a:t>
            </a:r>
          </a:p>
          <a:p>
            <a:pPr marL="180000" marR="0" lvl="1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tabLst/>
              <a:defRPr/>
            </a:pPr>
            <a:r>
              <a:rPr kumimoji="0" lang="en-US" sz="2400" i="0" u="none" strike="noStrike" kern="1200" cap="none" spc="0" normalizeH="0" baseline="0" noProof="0" dirty="0">
                <a:ln>
                  <a:noFill/>
                </a:ln>
                <a:solidFill>
                  <a:srgbClr val="63513D"/>
                </a:solidFill>
                <a:effectLst/>
                <a:uLnTx/>
                <a:uFillTx/>
                <a:latin typeface="Nestle_Text Book"/>
                <a:ea typeface="+mn-ea"/>
                <a:cs typeface="+mn-cs"/>
              </a:rPr>
              <a:t>Persona, uniqueness, want/need related to customer target</a:t>
            </a:r>
          </a:p>
          <a:p>
            <a:pPr marL="360000" marR="0" lvl="1" indent="-18000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srgbClr val="63513D"/>
              </a:solidFill>
              <a:effectLst/>
              <a:uLnTx/>
              <a:uFillTx/>
              <a:latin typeface="Nestle_Text Book"/>
              <a:ea typeface="+mn-ea"/>
              <a:cs typeface="+mn-cs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5BC7B53-8A43-7EC2-7317-4B1088F3B12C}"/>
              </a:ext>
            </a:extLst>
          </p:cNvPr>
          <p:cNvSpPr txBox="1"/>
          <p:nvPr/>
        </p:nvSpPr>
        <p:spPr>
          <a:xfrm>
            <a:off x="697581" y="6079325"/>
            <a:ext cx="10181431" cy="7786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lvl="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63513D"/>
                </a:solidFill>
                <a:effectLst/>
                <a:uLnTx/>
                <a:uFillTx/>
                <a:latin typeface="Nestle_Text Book"/>
                <a:ea typeface="+mn-ea"/>
                <a:cs typeface="+mn-cs"/>
              </a:rPr>
              <a:t>Emotional, functional &amp; social benefits</a:t>
            </a:r>
          </a:p>
          <a:p>
            <a:pPr marL="360000" marR="0" lvl="1" indent="-18000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srgbClr val="63513D"/>
              </a:solidFill>
              <a:effectLst/>
              <a:uLnTx/>
              <a:uFillTx/>
              <a:latin typeface="Nestle_Text Book"/>
              <a:ea typeface="+mn-ea"/>
              <a:cs typeface="+mn-cs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C8247C5-7607-3CEF-1D50-76929BED0336}"/>
              </a:ext>
            </a:extLst>
          </p:cNvPr>
          <p:cNvSpPr txBox="1"/>
          <p:nvPr/>
        </p:nvSpPr>
        <p:spPr>
          <a:xfrm>
            <a:off x="697577" y="844031"/>
            <a:ext cx="10181431" cy="244990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lvl="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63513D"/>
                </a:solidFill>
                <a:effectLst/>
                <a:uLnTx/>
                <a:uFillTx/>
                <a:latin typeface="Nestle_Text Book"/>
                <a:ea typeface="+mn-ea"/>
                <a:cs typeface="+mn-cs"/>
              </a:rPr>
              <a:t>Make a 10 minute presentation selling your idea and identifying potential challenges/obstacles and how you will overcome them.</a:t>
            </a:r>
          </a:p>
          <a:p>
            <a:pPr marR="0" lvl="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tabLst/>
              <a:defRPr/>
            </a:pPr>
            <a:r>
              <a:rPr lang="en-US" sz="2800" b="1" dirty="0">
                <a:solidFill>
                  <a:srgbClr val="63513D"/>
                </a:solidFill>
                <a:latin typeface="Nestle_Text Book"/>
              </a:rPr>
              <a:t>If things are already known, site this in your introduction.</a:t>
            </a:r>
          </a:p>
          <a:p>
            <a:pPr marR="0" lvl="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tabLst/>
              <a:defRPr/>
            </a:pPr>
            <a:endParaRPr lang="en-US" sz="1400" b="1" dirty="0">
              <a:solidFill>
                <a:srgbClr val="63513D"/>
              </a:solidFill>
              <a:latin typeface="Nestle_Text Book"/>
            </a:endParaRPr>
          </a:p>
          <a:p>
            <a:pPr marR="0" lvl="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tabLst/>
              <a:defRPr/>
            </a:pPr>
            <a:r>
              <a:rPr lang="en-US" sz="2800" b="1" dirty="0">
                <a:solidFill>
                  <a:srgbClr val="63513D"/>
                </a:solidFill>
                <a:latin typeface="Nestle_Text Book"/>
              </a:rPr>
              <a:t>Cover these main points:</a:t>
            </a: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srgbClr val="63513D"/>
              </a:solidFill>
              <a:effectLst/>
              <a:uLnTx/>
              <a:uFillTx/>
              <a:latin typeface="Nestle_Text Book"/>
              <a:ea typeface="+mn-ea"/>
              <a:cs typeface="+mn-cs"/>
            </a:endParaRPr>
          </a:p>
          <a:p>
            <a:pPr marL="360000" marR="0" lvl="1" indent="-18000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srgbClr val="63513D"/>
              </a:solidFill>
              <a:effectLst/>
              <a:uLnTx/>
              <a:uFillTx/>
              <a:latin typeface="Nestle_Text Book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172908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</TotalTime>
  <Words>99</Words>
  <Application>Microsoft Office PowerPoint</Application>
  <PresentationFormat>Widescreen</PresentationFormat>
  <Paragraphs>17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Aptos</vt:lpstr>
      <vt:lpstr>Arial</vt:lpstr>
      <vt:lpstr>Calibri</vt:lpstr>
      <vt:lpstr>Calibri Light</vt:lpstr>
      <vt:lpstr>Nestle_Text Book</vt:lpstr>
      <vt:lpstr>Office Theme</vt:lpstr>
      <vt:lpstr>PowerPoint Presentation</vt:lpstr>
    </vt:vector>
  </TitlesOfParts>
  <Company>Nestle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Zahar,Sélima,CH-Lausanne</dc:creator>
  <cp:lastModifiedBy>Lisa Watt</cp:lastModifiedBy>
  <cp:revision>3</cp:revision>
  <dcterms:created xsi:type="dcterms:W3CDTF">2023-04-21T15:05:36Z</dcterms:created>
  <dcterms:modified xsi:type="dcterms:W3CDTF">2024-03-12T17:15:01Z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1ada0a2f-b917-4d51-b0d0-d418a10c8b23_Enabled">
    <vt:lpwstr>true</vt:lpwstr>
  </property>
  <property fmtid="{D5CDD505-2E9C-101B-9397-08002B2CF9AE}" pid="3" name="MSIP_Label_1ada0a2f-b917-4d51-b0d0-d418a10c8b23_SetDate">
    <vt:lpwstr>2023-04-21T15:05:36Z</vt:lpwstr>
  </property>
  <property fmtid="{D5CDD505-2E9C-101B-9397-08002B2CF9AE}" pid="4" name="MSIP_Label_1ada0a2f-b917-4d51-b0d0-d418a10c8b23_Method">
    <vt:lpwstr>Standard</vt:lpwstr>
  </property>
  <property fmtid="{D5CDD505-2E9C-101B-9397-08002B2CF9AE}" pid="5" name="MSIP_Label_1ada0a2f-b917-4d51-b0d0-d418a10c8b23_Name">
    <vt:lpwstr>1ada0a2f-b917-4d51-b0d0-d418a10c8b23</vt:lpwstr>
  </property>
  <property fmtid="{D5CDD505-2E9C-101B-9397-08002B2CF9AE}" pid="6" name="MSIP_Label_1ada0a2f-b917-4d51-b0d0-d418a10c8b23_SiteId">
    <vt:lpwstr>12a3af23-a769-4654-847f-958f3d479f4a</vt:lpwstr>
  </property>
  <property fmtid="{D5CDD505-2E9C-101B-9397-08002B2CF9AE}" pid="7" name="MSIP_Label_1ada0a2f-b917-4d51-b0d0-d418a10c8b23_ActionId">
    <vt:lpwstr>4d2251fa-cb63-4192-b803-3369ac6d1d6c</vt:lpwstr>
  </property>
  <property fmtid="{D5CDD505-2E9C-101B-9397-08002B2CF9AE}" pid="8" name="MSIP_Label_1ada0a2f-b917-4d51-b0d0-d418a10c8b23_ContentBits">
    <vt:lpwstr>0</vt:lpwstr>
  </property>
</Properties>
</file>